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p:spTree>
      <p:nvGrpSpPr>
        <p:cNvPr id="1" name=""/>
        <p:cNvGrpSpPr/>
        <p:nvPr/>
      </p:nvGrpSpPr>
      <p:grpSpPr>
        <a:xfrm>
          <a:off x="0" y="0"/>
          <a:ext cx="0" cy="0"/>
          <a:chOff x="0" y="0"/>
          <a:chExt cx="0" cy="0"/>
        </a:xfrm>
      </p:grpSpPr>
      <p:sp>
        <p:nvSpPr>
          <p:cNvPr id="11" name="Skapare och datum"/>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Skapare och datum</a:t>
            </a:r>
          </a:p>
        </p:txBody>
      </p:sp>
      <p:sp>
        <p:nvSpPr>
          <p:cNvPr id="12" name="Presentationstitel"/>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Presentations­titel</a:t>
            </a:r>
          </a:p>
        </p:txBody>
      </p:sp>
      <p:sp>
        <p:nvSpPr>
          <p:cNvPr id="13" name="Brödtext nivå ett…"/>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Presentations­undertitel</a:t>
            </a:r>
          </a:p>
          <a:p>
            <a:pPr lvl="1"/>
            <a:r>
              <a:t/>
            </a:r>
          </a:p>
          <a:p>
            <a:pPr lvl="2"/>
            <a:r>
              <a:t/>
            </a:r>
          </a:p>
          <a:p>
            <a:pPr lvl="3"/>
            <a:r>
              <a:t/>
            </a:r>
          </a:p>
          <a:p>
            <a:pPr lvl="4"/>
            <a:r>
              <a:t/>
            </a:r>
          </a:p>
        </p:txBody>
      </p:sp>
      <p:sp>
        <p:nvSpPr>
          <p:cNvPr id="14"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Uttryck">
    <p:spTree>
      <p:nvGrpSpPr>
        <p:cNvPr id="1" name=""/>
        <p:cNvGrpSpPr/>
        <p:nvPr/>
      </p:nvGrpSpPr>
      <p:grpSpPr>
        <a:xfrm>
          <a:off x="0" y="0"/>
          <a:ext cx="0" cy="0"/>
          <a:chOff x="0" y="0"/>
          <a:chExt cx="0" cy="0"/>
        </a:xfrm>
      </p:grpSpPr>
      <p:sp>
        <p:nvSpPr>
          <p:cNvPr id="98" name="Brödtext nivå ett…"/>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Uttryck</a:t>
            </a:r>
          </a:p>
          <a:p>
            <a:pPr lvl="1"/>
            <a:r>
              <a:t/>
            </a:r>
          </a:p>
          <a:p>
            <a:pPr lvl="2"/>
            <a:r>
              <a:t/>
            </a:r>
          </a:p>
          <a:p>
            <a:pPr lvl="3"/>
            <a:r>
              <a:t/>
            </a:r>
          </a:p>
          <a:p>
            <a:pPr lvl="4"/>
            <a:r>
              <a:t/>
            </a:r>
          </a:p>
        </p:txBody>
      </p:sp>
      <p:sp>
        <p:nvSpPr>
          <p:cNvPr id="99"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ort faktum">
    <p:spTree>
      <p:nvGrpSpPr>
        <p:cNvPr id="1" name=""/>
        <p:cNvGrpSpPr/>
        <p:nvPr/>
      </p:nvGrpSpPr>
      <p:grpSpPr>
        <a:xfrm>
          <a:off x="0" y="0"/>
          <a:ext cx="0" cy="0"/>
          <a:chOff x="0" y="0"/>
          <a:chExt cx="0" cy="0"/>
        </a:xfrm>
      </p:grpSpPr>
      <p:sp>
        <p:nvSpPr>
          <p:cNvPr id="106" name="Brödtext nivå ett…"/>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100 %</a:t>
            </a:r>
          </a:p>
          <a:p>
            <a:pPr lvl="1"/>
            <a:r>
              <a:t/>
            </a:r>
          </a:p>
          <a:p>
            <a:pPr lvl="2"/>
            <a:r>
              <a:t/>
            </a:r>
          </a:p>
          <a:p>
            <a:pPr lvl="3"/>
            <a:r>
              <a:t/>
            </a:r>
          </a:p>
          <a:p>
            <a:pPr lvl="4"/>
            <a:r>
              <a:t/>
            </a:r>
          </a:p>
        </p:txBody>
      </p:sp>
      <p:sp>
        <p:nvSpPr>
          <p:cNvPr id="107" name="Fakta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Faktainformation</a:t>
            </a:r>
          </a:p>
        </p:txBody>
      </p:sp>
      <p:sp>
        <p:nvSpPr>
          <p:cNvPr id="108"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
    <p:spTree>
      <p:nvGrpSpPr>
        <p:cNvPr id="1" name=""/>
        <p:cNvGrpSpPr/>
        <p:nvPr/>
      </p:nvGrpSpPr>
      <p:grpSpPr>
        <a:xfrm>
          <a:off x="0" y="0"/>
          <a:ext cx="0" cy="0"/>
          <a:chOff x="0" y="0"/>
          <a:chExt cx="0" cy="0"/>
        </a:xfrm>
      </p:grpSpPr>
      <p:sp>
        <p:nvSpPr>
          <p:cNvPr id="115" name="Tillskrivning"/>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Tillskrivning</a:t>
            </a:r>
          </a:p>
        </p:txBody>
      </p:sp>
      <p:sp>
        <p:nvSpPr>
          <p:cNvPr id="116" name="Brödtext nivå ett…"/>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”Framträdande citat”</a:t>
            </a:r>
          </a:p>
          <a:p>
            <a:pPr lvl="1"/>
            <a:r>
              <a:t/>
            </a:r>
          </a:p>
          <a:p>
            <a:pPr lvl="2"/>
            <a:r>
              <a:t/>
            </a:r>
          </a:p>
          <a:p>
            <a:pPr lvl="3"/>
            <a:r>
              <a:t/>
            </a:r>
          </a:p>
          <a:p>
            <a:pPr lvl="4"/>
            <a:r>
              <a:t/>
            </a:r>
          </a:p>
        </p:txBody>
      </p:sp>
      <p:sp>
        <p:nvSpPr>
          <p:cNvPr id="117"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sida">
    <p:spTree>
      <p:nvGrpSpPr>
        <p:cNvPr id="1" name=""/>
        <p:cNvGrpSpPr/>
        <p:nvPr/>
      </p:nvGrpSpPr>
      <p:grpSpPr>
        <a:xfrm>
          <a:off x="0" y="0"/>
          <a:ext cx="0" cy="0"/>
          <a:chOff x="0" y="0"/>
          <a:chExt cx="0" cy="0"/>
        </a:xfrm>
      </p:grpSpPr>
      <p:sp>
        <p:nvSpPr>
          <p:cNvPr id="124" name="Skål med sallad med stekt ris, kokta ägg och ätpinnar"/>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Skål med laxkakor, sallad och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Skål med pappardellepasta med persiljesmör, rostade hasselnötter och hyvlad parmesanost"/>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ld">
    <p:spTree>
      <p:nvGrpSpPr>
        <p:cNvPr id="1" name=""/>
        <p:cNvGrpSpPr/>
        <p:nvPr/>
      </p:nvGrpSpPr>
      <p:grpSpPr>
        <a:xfrm>
          <a:off x="0" y="0"/>
          <a:ext cx="0" cy="0"/>
          <a:chOff x="0" y="0"/>
          <a:chExt cx="0" cy="0"/>
        </a:xfrm>
      </p:grpSpPr>
      <p:sp>
        <p:nvSpPr>
          <p:cNvPr id="134" name="skål med sallad med stekt ris, kokta ägg och ätpinnar"/>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Diabildsnumm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om">
    <p:spTree>
      <p:nvGrpSpPr>
        <p:cNvPr id="1" name=""/>
        <p:cNvGrpSpPr/>
        <p:nvPr/>
      </p:nvGrpSpPr>
      <p:grpSpPr>
        <a:xfrm>
          <a:off x="0" y="0"/>
          <a:ext cx="0" cy="0"/>
          <a:chOff x="0" y="0"/>
          <a:chExt cx="0" cy="0"/>
        </a:xfrm>
      </p:grpSpPr>
      <p:sp>
        <p:nvSpPr>
          <p:cNvPr id="142"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ch bild">
    <p:spTree>
      <p:nvGrpSpPr>
        <p:cNvPr id="1" name=""/>
        <p:cNvGrpSpPr/>
        <p:nvPr/>
      </p:nvGrpSpPr>
      <p:grpSpPr>
        <a:xfrm>
          <a:off x="0" y="0"/>
          <a:ext cx="0" cy="0"/>
          <a:chOff x="0" y="0"/>
          <a:chExt cx="0" cy="0"/>
        </a:xfrm>
      </p:grpSpPr>
      <p:sp>
        <p:nvSpPr>
          <p:cNvPr id="21" name="Avokador och lime"/>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stitel"/>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Presentations­titel</a:t>
            </a:r>
          </a:p>
        </p:txBody>
      </p:sp>
      <p:sp>
        <p:nvSpPr>
          <p:cNvPr id="23" name="Skapare och datum"/>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Skapare och datum</a:t>
            </a:r>
          </a:p>
        </p:txBody>
      </p:sp>
      <p:sp>
        <p:nvSpPr>
          <p:cNvPr id="24" name="Brödtext nivå ett…"/>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Presentations­undertitel</a:t>
            </a:r>
          </a:p>
          <a:p>
            <a:pPr lvl="1"/>
            <a:r>
              <a:t/>
            </a:r>
          </a:p>
          <a:p>
            <a:pPr lvl="2"/>
            <a:r>
              <a:t/>
            </a:r>
          </a:p>
          <a:p>
            <a:pPr lvl="3"/>
            <a:r>
              <a:t/>
            </a:r>
          </a:p>
          <a:p>
            <a:pPr lvl="4"/>
            <a:r>
              <a:t/>
            </a:r>
          </a:p>
        </p:txBody>
      </p:sp>
      <p:sp>
        <p:nvSpPr>
          <p:cNvPr id="25"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ch bild, alt.">
    <p:spTree>
      <p:nvGrpSpPr>
        <p:cNvPr id="1" name=""/>
        <p:cNvGrpSpPr/>
        <p:nvPr/>
      </p:nvGrpSpPr>
      <p:grpSpPr>
        <a:xfrm>
          <a:off x="0" y="0"/>
          <a:ext cx="0" cy="0"/>
          <a:chOff x="0" y="0"/>
          <a:chExt cx="0" cy="0"/>
        </a:xfrm>
      </p:grpSpPr>
      <p:sp>
        <p:nvSpPr>
          <p:cNvPr id="32" name="Skål med laxkakor, sallad och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Diabildstitel"/>
          <p:cNvSpPr txBox="1"/>
          <p:nvPr>
            <p:ph type="title" hasCustomPrompt="1"/>
          </p:nvPr>
        </p:nvSpPr>
        <p:spPr>
          <a:xfrm>
            <a:off x="1206500" y="1270000"/>
            <a:ext cx="9779000" cy="5882273"/>
          </a:xfrm>
          <a:prstGeom prst="rect">
            <a:avLst/>
          </a:prstGeom>
        </p:spPr>
        <p:txBody>
          <a:bodyPr anchor="b"/>
          <a:lstStyle/>
          <a:p>
            <a:pPr/>
            <a:r>
              <a:t>Diabilds­titel</a:t>
            </a:r>
          </a:p>
        </p:txBody>
      </p:sp>
      <p:sp>
        <p:nvSpPr>
          <p:cNvPr id="34" name="Brödtext nivå ett…"/>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Diabildsundertitel</a:t>
            </a:r>
          </a:p>
          <a:p>
            <a:pPr lvl="1"/>
            <a:r>
              <a:t/>
            </a:r>
          </a:p>
          <a:p>
            <a:pPr lvl="2"/>
            <a:r>
              <a:t/>
            </a:r>
          </a:p>
          <a:p>
            <a:pPr lvl="3"/>
            <a:r>
              <a:t/>
            </a:r>
          </a:p>
          <a:p>
            <a:pPr lvl="4"/>
            <a:r>
              <a:t/>
            </a:r>
          </a:p>
        </p:txBody>
      </p:sp>
      <p:sp>
        <p:nvSpPr>
          <p:cNvPr id="35" name="Diabildsnumm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ch punkter">
    <p:spTree>
      <p:nvGrpSpPr>
        <p:cNvPr id="1" name=""/>
        <p:cNvGrpSpPr/>
        <p:nvPr/>
      </p:nvGrpSpPr>
      <p:grpSpPr>
        <a:xfrm>
          <a:off x="0" y="0"/>
          <a:ext cx="0" cy="0"/>
          <a:chOff x="0" y="0"/>
          <a:chExt cx="0" cy="0"/>
        </a:xfrm>
      </p:grpSpPr>
      <p:sp>
        <p:nvSpPr>
          <p:cNvPr id="42" name="Diabildstitel"/>
          <p:cNvSpPr txBox="1"/>
          <p:nvPr>
            <p:ph type="title" hasCustomPrompt="1"/>
          </p:nvPr>
        </p:nvSpPr>
        <p:spPr>
          <a:prstGeom prst="rect">
            <a:avLst/>
          </a:prstGeom>
        </p:spPr>
        <p:txBody>
          <a:bodyPr/>
          <a:lstStyle/>
          <a:p>
            <a:pPr/>
            <a:r>
              <a:t>Diabilds­titel</a:t>
            </a:r>
          </a:p>
        </p:txBody>
      </p:sp>
      <p:sp>
        <p:nvSpPr>
          <p:cNvPr id="43" name="Diabildsundertitel"/>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Diabildsundertitel</a:t>
            </a:r>
          </a:p>
        </p:txBody>
      </p:sp>
      <p:sp>
        <p:nvSpPr>
          <p:cNvPr id="44" name="Brödtext nivå ett…"/>
          <p:cNvSpPr txBox="1"/>
          <p:nvPr>
            <p:ph type="body" idx="1" hasCustomPrompt="1"/>
          </p:nvPr>
        </p:nvSpPr>
        <p:spPr>
          <a:prstGeom prst="rect">
            <a:avLst/>
          </a:prstGeom>
        </p:spPr>
        <p:txBody>
          <a:bodyPr/>
          <a:lstStyle/>
          <a:p>
            <a:pPr/>
            <a:r>
              <a:t>Diabildspunkttext</a:t>
            </a:r>
          </a:p>
          <a:p>
            <a:pPr lvl="1"/>
            <a:r>
              <a:t/>
            </a:r>
          </a:p>
          <a:p>
            <a:pPr lvl="2"/>
            <a:r>
              <a:t/>
            </a:r>
          </a:p>
          <a:p>
            <a:pPr lvl="3"/>
            <a:r>
              <a:t/>
            </a:r>
          </a:p>
          <a:p>
            <a:pPr lvl="4"/>
            <a:r>
              <a:t/>
            </a:r>
          </a:p>
        </p:txBody>
      </p:sp>
      <p:sp>
        <p:nvSpPr>
          <p:cNvPr id="45"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er">
    <p:spTree>
      <p:nvGrpSpPr>
        <p:cNvPr id="1" name=""/>
        <p:cNvGrpSpPr/>
        <p:nvPr/>
      </p:nvGrpSpPr>
      <p:grpSpPr>
        <a:xfrm>
          <a:off x="0" y="0"/>
          <a:ext cx="0" cy="0"/>
          <a:chOff x="0" y="0"/>
          <a:chExt cx="0" cy="0"/>
        </a:xfrm>
      </p:grpSpPr>
      <p:sp>
        <p:nvSpPr>
          <p:cNvPr id="52" name="Brödtext nivå ett…"/>
          <p:cNvSpPr txBox="1"/>
          <p:nvPr>
            <p:ph type="body" idx="1" hasCustomPrompt="1"/>
          </p:nvPr>
        </p:nvSpPr>
        <p:spPr>
          <a:prstGeom prst="rect">
            <a:avLst/>
          </a:prstGeom>
        </p:spPr>
        <p:txBody>
          <a:bodyPr numCol="2" spcCol="1098550"/>
          <a:lstStyle/>
          <a:p>
            <a:pPr/>
            <a:r>
              <a:t>Diabildspunkttext</a:t>
            </a:r>
          </a:p>
          <a:p>
            <a:pPr lvl="1"/>
            <a:r>
              <a:t/>
            </a:r>
          </a:p>
          <a:p>
            <a:pPr lvl="2"/>
            <a:r>
              <a:t/>
            </a:r>
          </a:p>
          <a:p>
            <a:pPr lvl="3"/>
            <a:r>
              <a:t/>
            </a:r>
          </a:p>
          <a:p>
            <a:pPr lvl="4"/>
            <a:r>
              <a:t/>
            </a:r>
          </a:p>
        </p:txBody>
      </p:sp>
      <p:sp>
        <p:nvSpPr>
          <p:cNvPr id="53"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r och bild">
    <p:spTree>
      <p:nvGrpSpPr>
        <p:cNvPr id="1" name=""/>
        <p:cNvGrpSpPr/>
        <p:nvPr/>
      </p:nvGrpSpPr>
      <p:grpSpPr>
        <a:xfrm>
          <a:off x="0" y="0"/>
          <a:ext cx="0" cy="0"/>
          <a:chOff x="0" y="0"/>
          <a:chExt cx="0" cy="0"/>
        </a:xfrm>
      </p:grpSpPr>
      <p:sp>
        <p:nvSpPr>
          <p:cNvPr id="60" name="Diabildsundertitel"/>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Diabildsundertitel</a:t>
            </a:r>
          </a:p>
        </p:txBody>
      </p:sp>
      <p:sp>
        <p:nvSpPr>
          <p:cNvPr id="61" name="Brödtext nivå ett…"/>
          <p:cNvSpPr txBox="1"/>
          <p:nvPr>
            <p:ph type="body" sz="half" idx="1" hasCustomPrompt="1"/>
          </p:nvPr>
        </p:nvSpPr>
        <p:spPr>
          <a:xfrm>
            <a:off x="1206500" y="4248504"/>
            <a:ext cx="9779000" cy="8256630"/>
          </a:xfrm>
          <a:prstGeom prst="rect">
            <a:avLst/>
          </a:prstGeom>
        </p:spPr>
        <p:txBody>
          <a:bodyPr/>
          <a:lstStyle/>
          <a:p>
            <a:pPr/>
            <a:r>
              <a:t>Diabildspunkttext</a:t>
            </a:r>
          </a:p>
          <a:p>
            <a:pPr lvl="1"/>
            <a:r>
              <a:t/>
            </a:r>
          </a:p>
          <a:p>
            <a:pPr lvl="2"/>
            <a:r>
              <a:t/>
            </a:r>
          </a:p>
          <a:p>
            <a:pPr lvl="3"/>
            <a:r>
              <a:t/>
            </a:r>
          </a:p>
          <a:p>
            <a:pPr lvl="4"/>
            <a:r>
              <a:t/>
            </a:r>
          </a:p>
        </p:txBody>
      </p:sp>
      <p:sp>
        <p:nvSpPr>
          <p:cNvPr id="62" name="Skål med pappardellepasta med persiljesmör, rostade hasselnötter och hyvlad parmesanost"/>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Diabildstitel"/>
          <p:cNvSpPr txBox="1"/>
          <p:nvPr>
            <p:ph type="title" hasCustomPrompt="1"/>
          </p:nvPr>
        </p:nvSpPr>
        <p:spPr>
          <a:xfrm>
            <a:off x="1206500" y="1079500"/>
            <a:ext cx="9779000" cy="1435100"/>
          </a:xfrm>
          <a:prstGeom prst="rect">
            <a:avLst/>
          </a:prstGeom>
        </p:spPr>
        <p:txBody>
          <a:bodyPr/>
          <a:lstStyle/>
          <a:p>
            <a:pPr/>
            <a:r>
              <a:t>Diabilds­titel</a:t>
            </a:r>
          </a:p>
        </p:txBody>
      </p:sp>
      <p:sp>
        <p:nvSpPr>
          <p:cNvPr id="64"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vsnitt">
    <p:spTree>
      <p:nvGrpSpPr>
        <p:cNvPr id="1" name=""/>
        <p:cNvGrpSpPr/>
        <p:nvPr/>
      </p:nvGrpSpPr>
      <p:grpSpPr>
        <a:xfrm>
          <a:off x="0" y="0"/>
          <a:ext cx="0" cy="0"/>
          <a:chOff x="0" y="0"/>
          <a:chExt cx="0" cy="0"/>
        </a:xfrm>
      </p:grpSpPr>
      <p:sp>
        <p:nvSpPr>
          <p:cNvPr id="71" name="Avsnittstitel"/>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Avsnittstitel</a:t>
            </a:r>
          </a:p>
        </p:txBody>
      </p:sp>
      <p:sp>
        <p:nvSpPr>
          <p:cNvPr id="72" name="Diabildsnumm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dast titel">
    <p:spTree>
      <p:nvGrpSpPr>
        <p:cNvPr id="1" name=""/>
        <p:cNvGrpSpPr/>
        <p:nvPr/>
      </p:nvGrpSpPr>
      <p:grpSpPr>
        <a:xfrm>
          <a:off x="0" y="0"/>
          <a:ext cx="0" cy="0"/>
          <a:chOff x="0" y="0"/>
          <a:chExt cx="0" cy="0"/>
        </a:xfrm>
      </p:grpSpPr>
      <p:sp>
        <p:nvSpPr>
          <p:cNvPr id="79" name="Diabildstitel"/>
          <p:cNvSpPr txBox="1"/>
          <p:nvPr>
            <p:ph type="title" hasCustomPrompt="1"/>
          </p:nvPr>
        </p:nvSpPr>
        <p:spPr>
          <a:xfrm>
            <a:off x="1206500" y="1079500"/>
            <a:ext cx="21971000" cy="1434949"/>
          </a:xfrm>
          <a:prstGeom prst="rect">
            <a:avLst/>
          </a:prstGeom>
        </p:spPr>
        <p:txBody>
          <a:bodyPr/>
          <a:lstStyle/>
          <a:p>
            <a:pPr/>
            <a:r>
              <a:t>Diabilds­titel</a:t>
            </a:r>
          </a:p>
        </p:txBody>
      </p:sp>
      <p:sp>
        <p:nvSpPr>
          <p:cNvPr id="80" name="Diabildsundertitel"/>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Diabildsundertitel</a:t>
            </a:r>
          </a:p>
        </p:txBody>
      </p:sp>
      <p:sp>
        <p:nvSpPr>
          <p:cNvPr id="81"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gordning">
    <p:spTree>
      <p:nvGrpSpPr>
        <p:cNvPr id="1" name=""/>
        <p:cNvGrpSpPr/>
        <p:nvPr/>
      </p:nvGrpSpPr>
      <p:grpSpPr>
        <a:xfrm>
          <a:off x="0" y="0"/>
          <a:ext cx="0" cy="0"/>
          <a:chOff x="0" y="0"/>
          <a:chExt cx="0" cy="0"/>
        </a:xfrm>
      </p:grpSpPr>
      <p:sp>
        <p:nvSpPr>
          <p:cNvPr id="88" name="Dagordning, titel"/>
          <p:cNvSpPr txBox="1"/>
          <p:nvPr>
            <p:ph type="title" hasCustomPrompt="1"/>
          </p:nvPr>
        </p:nvSpPr>
        <p:spPr>
          <a:xfrm>
            <a:off x="1206500" y="1079500"/>
            <a:ext cx="21971000" cy="1435100"/>
          </a:xfrm>
          <a:prstGeom prst="rect">
            <a:avLst/>
          </a:prstGeom>
        </p:spPr>
        <p:txBody>
          <a:bodyPr/>
          <a:lstStyle/>
          <a:p>
            <a:pPr/>
            <a:r>
              <a:t>Dagordning, titel</a:t>
            </a:r>
          </a:p>
        </p:txBody>
      </p:sp>
      <p:sp>
        <p:nvSpPr>
          <p:cNvPr id="89" name="Dagordning, undertitel"/>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Dagordning, undertitel</a:t>
            </a:r>
          </a:p>
        </p:txBody>
      </p:sp>
      <p:sp>
        <p:nvSpPr>
          <p:cNvPr id="90" name="Brödtext nivå ett…"/>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Ämnen på dagordningen</a:t>
            </a:r>
          </a:p>
          <a:p>
            <a:pPr lvl="1"/>
            <a:r>
              <a:t/>
            </a:r>
          </a:p>
          <a:p>
            <a:pPr lvl="2"/>
            <a:r>
              <a:t/>
            </a:r>
          </a:p>
          <a:p>
            <a:pPr lvl="3"/>
            <a:r>
              <a:t/>
            </a:r>
          </a:p>
          <a:p>
            <a:pPr lvl="4"/>
            <a:r>
              <a:t/>
            </a:r>
          </a:p>
        </p:txBody>
      </p:sp>
      <p:sp>
        <p:nvSpPr>
          <p:cNvPr id="91"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Diabildstitel"/>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Diabilds­titel</a:t>
            </a:r>
          </a:p>
        </p:txBody>
      </p:sp>
      <p:sp>
        <p:nvSpPr>
          <p:cNvPr id="3" name="Brödtext nivå ett…"/>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Diabildspunkttext</a:t>
            </a:r>
          </a:p>
          <a:p>
            <a:pPr lvl="1"/>
            <a:r>
              <a:t/>
            </a:r>
          </a:p>
          <a:p>
            <a:pPr lvl="2"/>
            <a:r>
              <a:t/>
            </a:r>
          </a:p>
          <a:p>
            <a:pPr lvl="3"/>
            <a:r>
              <a:t/>
            </a:r>
          </a:p>
          <a:p>
            <a:pPr lvl="4"/>
            <a:r>
              <a:t/>
            </a:r>
          </a:p>
        </p:txBody>
      </p:sp>
      <p:sp>
        <p:nvSpPr>
          <p:cNvPr id="4" name="Diabildsnumm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Mikaela Lindström leg. psykolog 30/7 2024"/>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Mikaela Lindström leg. psykolog 30/7 2024</a:t>
            </a:r>
          </a:p>
        </p:txBody>
      </p:sp>
      <p:sp>
        <p:nvSpPr>
          <p:cNvPr id="152" name="Hantera långvarig…"/>
          <p:cNvSpPr txBox="1"/>
          <p:nvPr>
            <p:ph type="ctrTitle"/>
          </p:nvPr>
        </p:nvSpPr>
        <p:spPr>
          <a:prstGeom prst="rect">
            <a:avLst/>
          </a:prstGeom>
        </p:spPr>
        <p:txBody>
          <a:bodyPr/>
          <a:lstStyle/>
          <a:p>
            <a:pPr/>
            <a:r>
              <a:t>Hantera långvarig </a:t>
            </a:r>
          </a:p>
          <a:p>
            <a:pPr/>
            <a:r>
              <a:t>känsla av maktlöshet</a:t>
            </a:r>
          </a:p>
        </p:txBody>
      </p:sp>
      <p:sp>
        <p:nvSpPr>
          <p:cNvPr id="153" name="Att vara i en tid av folkmord"/>
          <p:cNvSpPr txBox="1"/>
          <p:nvPr>
            <p:ph type="subTitle" sz="quarter" idx="1"/>
          </p:nvPr>
        </p:nvSpPr>
        <p:spPr>
          <a:prstGeom prst="rect">
            <a:avLst/>
          </a:prstGeom>
        </p:spPr>
        <p:txBody>
          <a:bodyPr/>
          <a:lstStyle/>
          <a:p>
            <a:pPr/>
            <a:r>
              <a:t>Att vara i en tid av folkmord</a:t>
            </a:r>
          </a:p>
        </p:txBody>
      </p:sp>
      <p:pic>
        <p:nvPicPr>
          <p:cNvPr id="154" name="IMG_9077 2.jpeg" descr="IMG_9077 2.jpeg"/>
          <p:cNvPicPr>
            <a:picLocks noChangeAspect="1"/>
          </p:cNvPicPr>
          <p:nvPr/>
        </p:nvPicPr>
        <p:blipFill>
          <a:blip r:embed="rId2">
            <a:extLst/>
          </a:blip>
          <a:stretch>
            <a:fillRect/>
          </a:stretch>
        </p:blipFill>
        <p:spPr>
          <a:xfrm>
            <a:off x="15723069" y="958441"/>
            <a:ext cx="8369745" cy="1017058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Ju mer vi patologiserar, desto mindre politiserar vi”"/>
          <p:cNvSpPr txBox="1"/>
          <p:nvPr>
            <p:ph type="title"/>
          </p:nvPr>
        </p:nvSpPr>
        <p:spPr>
          <a:prstGeom prst="rect">
            <a:avLst/>
          </a:prstGeom>
        </p:spPr>
        <p:txBody>
          <a:bodyPr/>
          <a:lstStyle>
            <a:lvl1pPr defTabSz="2072588">
              <a:defRPr spc="-144" sz="7225"/>
            </a:lvl1pPr>
          </a:lstStyle>
          <a:p>
            <a:pPr/>
            <a:r>
              <a:t>”Ju mer vi patologiserar, desto mindre politiserar vi”</a:t>
            </a:r>
          </a:p>
        </p:txBody>
      </p:sp>
      <p:sp>
        <p:nvSpPr>
          <p:cNvPr id="157" name="Dr Samah Jab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Dr Samah Jabr</a:t>
            </a:r>
          </a:p>
        </p:txBody>
      </p:sp>
      <p:sp>
        <p:nvSpPr>
          <p:cNvPr id="158" name="Några av de palestinier vars arbete och tänkande har inspirerat mig:…"/>
          <p:cNvSpPr txBox="1"/>
          <p:nvPr>
            <p:ph type="body" idx="1"/>
          </p:nvPr>
        </p:nvSpPr>
        <p:spPr>
          <a:prstGeom prst="rect">
            <a:avLst/>
          </a:prstGeom>
        </p:spPr>
        <p:txBody>
          <a:bodyPr/>
          <a:lstStyle/>
          <a:p>
            <a:pPr marL="0" indent="0">
              <a:buSzTx/>
              <a:buNone/>
              <a:defRPr sz="3400"/>
            </a:pPr>
            <a:r>
              <a:t>Några av de palestinier vars arbete och tänkande har inspirerat mig:</a:t>
            </a:r>
          </a:p>
          <a:p>
            <a:pPr marL="0" indent="0">
              <a:buSzTx/>
              <a:buNone/>
              <a:defRPr sz="3400"/>
            </a:pPr>
            <a:r>
              <a:t>Bassel Al Araj  aktivist och författareBassel mördades av israelisk polis 2017</a:t>
            </a:r>
          </a:p>
          <a:p>
            <a:pPr marL="0" indent="0">
              <a:buSzTx/>
              <a:buNone/>
              <a:defRPr sz="3400"/>
            </a:pPr>
            <a:r>
              <a:t>Dr Samah Jabr, psykiatriker och psykoterapeut Instagram: @jabrsamah </a:t>
            </a:r>
          </a:p>
          <a:p>
            <a:pPr marL="0" indent="0">
              <a:buSzTx/>
              <a:buNone/>
              <a:defRPr sz="3400"/>
            </a:pPr>
            <a:r>
              <a:t>Hala N Alyan, psykolog och författare Instagram: @hala.n.alayan</a:t>
            </a:r>
          </a:p>
          <a:p>
            <a:pPr marL="0" indent="0">
              <a:buSzTx/>
              <a:buNone/>
              <a:defRPr sz="3400"/>
            </a:pPr>
            <a:r>
              <a:t>Mariam Barghouti, journalist Instagram: @mariambarghouti</a:t>
            </a:r>
          </a:p>
        </p:txBody>
      </p:sp>
      <p:pic>
        <p:nvPicPr>
          <p:cNvPr id="159" name="IMG_9176.jpeg" descr="IMG_9176.jpeg"/>
          <p:cNvPicPr>
            <a:picLocks noChangeAspect="1"/>
          </p:cNvPicPr>
          <p:nvPr/>
        </p:nvPicPr>
        <p:blipFill>
          <a:blip r:embed="rId2">
            <a:extLst/>
          </a:blip>
          <a:stretch>
            <a:fillRect/>
          </a:stretch>
        </p:blipFill>
        <p:spPr>
          <a:xfrm>
            <a:off x="17388775" y="2297487"/>
            <a:ext cx="8279524" cy="11039365"/>
          </a:xfrm>
          <a:prstGeom prst="rect">
            <a:avLst/>
          </a:prstGeom>
          <a:ln w="12700">
            <a:miter lim="400000"/>
          </a:ln>
        </p:spPr>
      </p:pic>
      <p:sp>
        <p:nvSpPr>
          <p:cNvPr id="160" name="Text"/>
          <p:cNvSpPr txBox="1"/>
          <p:nvPr/>
        </p:nvSpPr>
        <p:spPr>
          <a:xfrm>
            <a:off x="11855500" y="6627317"/>
            <a:ext cx="673000" cy="461366"/>
          </a:xfrm>
          <a:prstGeom prst="rect">
            <a:avLst/>
          </a:prstGeom>
          <a:ln w="12700">
            <a:miter lim="400000"/>
          </a:ln>
        </p:spPr>
        <p:txBody>
          <a:bodyPr wrap="none" lIns="50800" tIns="50800" rIns="50800" bIns="50800" anchor="ctr">
            <a:spAutoFit/>
          </a:bodyPr>
          <a:lstStyle/>
          <a:p>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Diabildsundertitel"/>
          <p:cNvSpPr txBox="1"/>
          <p:nvPr>
            <p:ph type="body" idx="21"/>
          </p:nvPr>
        </p:nvSpPr>
        <p:spPr>
          <a:prstGeom prst="rect">
            <a:avLst/>
          </a:prstGeom>
        </p:spPr>
        <p:txBody>
          <a:bodyPr/>
          <a:lstStyle/>
          <a:p>
            <a:pPr/>
          </a:p>
        </p:txBody>
      </p:sp>
      <p:sp>
        <p:nvSpPr>
          <p:cNvPr id="163" name="Vad gör det med oss?…"/>
          <p:cNvSpPr txBox="1"/>
          <p:nvPr>
            <p:ph type="body" sz="half" idx="1"/>
          </p:nvPr>
        </p:nvSpPr>
        <p:spPr>
          <a:prstGeom prst="rect">
            <a:avLst/>
          </a:prstGeom>
        </p:spPr>
        <p:txBody>
          <a:bodyPr/>
          <a:lstStyle/>
          <a:p>
            <a:pPr/>
            <a:r>
              <a:t>Vad gör det med oss?</a:t>
            </a:r>
          </a:p>
          <a:p>
            <a:pPr/>
            <a:r>
              <a:t>Hur kan vi hantera det (bättre)?</a:t>
            </a:r>
          </a:p>
          <a:p>
            <a:pPr/>
            <a:r>
              <a:t>Hur gör vi för inte bli likgiltiga?</a:t>
            </a:r>
          </a:p>
        </p:txBody>
      </p:sp>
      <p:pic>
        <p:nvPicPr>
          <p:cNvPr id="164" name="3B66EBD5-138C-429D-A802-E6FDBAB6A877.jpeg" descr="3B66EBD5-138C-429D-A802-E6FDBAB6A877.jpeg"/>
          <p:cNvPicPr>
            <a:picLocks noChangeAspect="1"/>
          </p:cNvPicPr>
          <p:nvPr>
            <p:ph type="pic" idx="22"/>
          </p:nvPr>
        </p:nvPicPr>
        <p:blipFill>
          <a:blip r:embed="rId2">
            <a:extLst/>
          </a:blip>
          <a:srcRect l="0" t="11567" r="0" b="11567"/>
          <a:stretch>
            <a:fillRect/>
          </a:stretch>
        </p:blipFill>
        <p:spPr>
          <a:xfrm>
            <a:off x="12192000" y="1263848"/>
            <a:ext cx="10916874" cy="11188205"/>
          </a:xfrm>
          <a:prstGeom prst="rect">
            <a:avLst/>
          </a:prstGeom>
        </p:spPr>
      </p:pic>
      <p:sp>
        <p:nvSpPr>
          <p:cNvPr id="165" name="Långvarig känsla av maktlöshet"/>
          <p:cNvSpPr txBox="1"/>
          <p:nvPr>
            <p:ph type="title"/>
          </p:nvPr>
        </p:nvSpPr>
        <p:spPr>
          <a:prstGeom prst="rect">
            <a:avLst/>
          </a:prstGeom>
        </p:spPr>
        <p:txBody>
          <a:bodyPr/>
          <a:lstStyle>
            <a:lvl1pPr defTabSz="1487386">
              <a:defRPr spc="-103" sz="5185"/>
            </a:lvl1pPr>
          </a:lstStyle>
          <a:p>
            <a:pPr/>
            <a:r>
              <a:t>Långvarig känsla av maktlöshet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Maktlösheten uppstår i ett sammanhang"/>
          <p:cNvSpPr txBox="1"/>
          <p:nvPr>
            <p:ph type="title"/>
          </p:nvPr>
        </p:nvSpPr>
        <p:spPr>
          <a:prstGeom prst="rect">
            <a:avLst/>
          </a:prstGeom>
        </p:spPr>
        <p:txBody>
          <a:bodyPr/>
          <a:lstStyle/>
          <a:p>
            <a:pPr/>
            <a:r>
              <a:t>Maktlösheten uppstår i ett sammanhang</a:t>
            </a:r>
          </a:p>
        </p:txBody>
      </p:sp>
      <p:sp>
        <p:nvSpPr>
          <p:cNvPr id="168" name="Diabildsundertitel"/>
          <p:cNvSpPr txBox="1"/>
          <p:nvPr>
            <p:ph type="body" idx="21"/>
          </p:nvPr>
        </p:nvSpPr>
        <p:spPr>
          <a:prstGeom prst="rect">
            <a:avLst/>
          </a:prstGeom>
        </p:spPr>
        <p:txBody>
          <a:bodyPr/>
          <a:lstStyle/>
          <a:p>
            <a:pPr/>
          </a:p>
        </p:txBody>
      </p:sp>
      <p:sp>
        <p:nvSpPr>
          <p:cNvPr id="169" name="Ett syfte med propaganda och psykologisk krigsföring är utmattning - att vi ska ge upp, tröttna och återgå till ”business as usual”…"/>
          <p:cNvSpPr txBox="1"/>
          <p:nvPr>
            <p:ph type="body" idx="1"/>
          </p:nvPr>
        </p:nvSpPr>
        <p:spPr>
          <a:prstGeom prst="rect">
            <a:avLst/>
          </a:prstGeom>
        </p:spPr>
        <p:txBody>
          <a:bodyPr/>
          <a:lstStyle/>
          <a:p>
            <a:pPr marL="445008" indent="-445008" defTabSz="1779987">
              <a:spcBef>
                <a:spcPts val="3200"/>
              </a:spcBef>
              <a:defRPr sz="3504"/>
            </a:pPr>
            <a:r>
              <a:t>Ett syfte med propaganda och psykologisk krigsföring är utmattning - att vi ska ge upp, tröttna och återgå till ”business as usual”</a:t>
            </a:r>
          </a:p>
          <a:p>
            <a:pPr marL="445008" indent="-445008" defTabSz="1779987">
              <a:spcBef>
                <a:spcPts val="3200"/>
              </a:spcBef>
              <a:defRPr sz="3504"/>
            </a:pPr>
            <a:r>
              <a:t>Hopplöshet, uppgivenhet och maktlöshet är förtryckarens verktyg</a:t>
            </a:r>
          </a:p>
          <a:p>
            <a:pPr marL="445008" indent="-445008" defTabSz="1779987">
              <a:spcBef>
                <a:spcPts val="3200"/>
              </a:spcBef>
              <a:defRPr sz="3504"/>
            </a:pPr>
          </a:p>
          <a:p>
            <a:pPr marL="445008" indent="-445008" defTabSz="1779987">
              <a:spcBef>
                <a:spcPts val="3200"/>
              </a:spcBef>
              <a:defRPr sz="3504"/>
            </a:pPr>
            <a:r>
              <a:t>Vad gör maktlöshet med oss?</a:t>
            </a:r>
          </a:p>
          <a:p>
            <a:pPr lvl="1" marL="890016" indent="-445008" defTabSz="1779987">
              <a:spcBef>
                <a:spcPts val="3200"/>
              </a:spcBef>
              <a:defRPr sz="3504"/>
            </a:pPr>
            <a:r>
              <a:t>Inlärd hjälplöshet: reaktion på oförutsägbara eller okontrollerbara konsekvenser</a:t>
            </a:r>
          </a:p>
          <a:p>
            <a:pPr lvl="1" marL="890016" indent="-445008" defTabSz="1779987">
              <a:spcBef>
                <a:spcPts val="3200"/>
              </a:spcBef>
              <a:defRPr sz="3504"/>
            </a:pPr>
            <a:r>
              <a:t>Nedstämdhet</a:t>
            </a:r>
          </a:p>
          <a:p>
            <a:pPr lvl="1" marL="890016" indent="-445008" defTabSz="1779987">
              <a:spcBef>
                <a:spcPts val="3200"/>
              </a:spcBef>
              <a:defRPr sz="3504"/>
            </a:pPr>
            <a:r>
              <a:t>Tillbakadragande</a:t>
            </a:r>
          </a:p>
          <a:p>
            <a:pPr lvl="1" marL="890016" indent="-445008" defTabSz="1779987">
              <a:spcBef>
                <a:spcPts val="3200"/>
              </a:spcBef>
              <a:defRPr sz="3504"/>
            </a:pPr>
            <a:r>
              <a:t>Förtvivlan</a:t>
            </a:r>
          </a:p>
          <a:p>
            <a:pPr lvl="1" marL="890016" indent="-445008" defTabSz="1779987">
              <a:spcBef>
                <a:spcPts val="3200"/>
              </a:spcBef>
              <a:defRPr sz="3504"/>
            </a:pPr>
            <a:r>
              <a:t>Tankar om värdelöshet, meningslöshet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tå ut med/hantera/lösa maktlöshet"/>
          <p:cNvSpPr txBox="1"/>
          <p:nvPr>
            <p:ph type="title"/>
          </p:nvPr>
        </p:nvSpPr>
        <p:spPr>
          <a:prstGeom prst="rect">
            <a:avLst/>
          </a:prstGeom>
        </p:spPr>
        <p:txBody>
          <a:bodyPr/>
          <a:lstStyle/>
          <a:p>
            <a:pPr/>
            <a:r>
              <a:t>Stå ut med/hantera/lösa maktlöshet</a:t>
            </a:r>
          </a:p>
        </p:txBody>
      </p:sp>
      <p:sp>
        <p:nvSpPr>
          <p:cNvPr id="172" name="Diabildsundertitel"/>
          <p:cNvSpPr txBox="1"/>
          <p:nvPr>
            <p:ph type="body" idx="21"/>
          </p:nvPr>
        </p:nvSpPr>
        <p:spPr>
          <a:prstGeom prst="rect">
            <a:avLst/>
          </a:prstGeom>
        </p:spPr>
        <p:txBody>
          <a:bodyPr/>
          <a:lstStyle/>
          <a:p>
            <a:pPr/>
          </a:p>
        </p:txBody>
      </p:sp>
      <p:sp>
        <p:nvSpPr>
          <p:cNvPr id="173" name="Alla reagerar inte lika…"/>
          <p:cNvSpPr txBox="1"/>
          <p:nvPr>
            <p:ph type="body" idx="1"/>
          </p:nvPr>
        </p:nvSpPr>
        <p:spPr>
          <a:prstGeom prst="rect">
            <a:avLst/>
          </a:prstGeom>
        </p:spPr>
        <p:txBody>
          <a:bodyPr/>
          <a:lstStyle/>
          <a:p>
            <a:pPr/>
            <a:r>
              <a:t>Alla reagerar inte lika</a:t>
            </a:r>
          </a:p>
          <a:p>
            <a:pPr/>
            <a:r>
              <a:t>Hur vi reagerar på och tolkar vad som händer med oss och med oss beror på vilka vi är, vår inlärningshistoria</a:t>
            </a:r>
          </a:p>
          <a:p>
            <a:pPr/>
            <a:r>
              <a:t>Vi har olika strategier och sätt att bemöta känslor och tankar </a:t>
            </a:r>
          </a:p>
          <a:p>
            <a:pPr/>
            <a:r>
              <a:t>Undvikande (inre och yttre) vanligt</a:t>
            </a:r>
          </a:p>
          <a:p>
            <a:pPr/>
            <a:r>
              <a:t>Avstängning/likgiltighet - psyket skyddar sig från sådant det inte ska behöva ta in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Känsloreglering"/>
          <p:cNvSpPr txBox="1"/>
          <p:nvPr>
            <p:ph type="title"/>
          </p:nvPr>
        </p:nvSpPr>
        <p:spPr>
          <a:prstGeom prst="rect">
            <a:avLst/>
          </a:prstGeom>
        </p:spPr>
        <p:txBody>
          <a:bodyPr/>
          <a:lstStyle/>
          <a:p>
            <a:pPr/>
            <a:r>
              <a:t>Känsloreglering</a:t>
            </a:r>
          </a:p>
        </p:txBody>
      </p:sp>
      <p:sp>
        <p:nvSpPr>
          <p:cNvPr id="176" name="Diabildsundertitel"/>
          <p:cNvSpPr txBox="1"/>
          <p:nvPr>
            <p:ph type="body" idx="21"/>
          </p:nvPr>
        </p:nvSpPr>
        <p:spPr>
          <a:prstGeom prst="rect">
            <a:avLst/>
          </a:prstGeom>
        </p:spPr>
        <p:txBody>
          <a:bodyPr/>
          <a:lstStyle/>
          <a:p>
            <a:pPr/>
          </a:p>
        </p:txBody>
      </p:sp>
      <p:sp>
        <p:nvSpPr>
          <p:cNvPr id="177" name="Finns inget sätt att ”slippa undan” att ha svåra känslor, känna smärta (och vad skulle alternativet vara?)…"/>
          <p:cNvSpPr txBox="1"/>
          <p:nvPr>
            <p:ph type="body" idx="1"/>
          </p:nvPr>
        </p:nvSpPr>
        <p:spPr>
          <a:prstGeom prst="rect">
            <a:avLst/>
          </a:prstGeom>
        </p:spPr>
        <p:txBody>
          <a:bodyPr/>
          <a:lstStyle/>
          <a:p>
            <a:pPr/>
            <a:r>
              <a:t>Finns inget sätt att ”slippa undan” att ha svåra känslor, känna smärta (och vad skulle alternativet vara?)</a:t>
            </a:r>
          </a:p>
          <a:p>
            <a:pPr/>
            <a:r>
              <a:t>Syftet med känsloreglering, ”hantera ångest” är aldrig att känslan ska försvinna </a:t>
            </a:r>
          </a:p>
          <a:p>
            <a:pPr lvl="1"/>
            <a:r>
              <a:t>Kunna identifiera, tolerera, agera, låta bli att göra det värre för sig själv när en har svåra känslor är några av målen</a:t>
            </a:r>
          </a:p>
          <a:p>
            <a:pPr lvl="1"/>
            <a:r>
              <a:t>Känna sitt ”toleransfönster” och hur en kan ta hand om sig själv</a:t>
            </a:r>
          </a:p>
          <a:p>
            <a:pPr lvl="1"/>
            <a:r>
              <a:t>(Ingen är helt genomskinlig för sig själv - och det är som det ska)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trategier - we owe Gaza endurance"/>
          <p:cNvSpPr txBox="1"/>
          <p:nvPr>
            <p:ph type="title"/>
          </p:nvPr>
        </p:nvSpPr>
        <p:spPr>
          <a:prstGeom prst="rect">
            <a:avLst/>
          </a:prstGeom>
        </p:spPr>
        <p:txBody>
          <a:bodyPr/>
          <a:lstStyle/>
          <a:p>
            <a:pPr/>
            <a:r>
              <a:t>Strategier - we owe Gaza endurance</a:t>
            </a:r>
          </a:p>
        </p:txBody>
      </p:sp>
      <p:sp>
        <p:nvSpPr>
          <p:cNvPr id="180" name="Diabildsundertitel"/>
          <p:cNvSpPr txBox="1"/>
          <p:nvPr>
            <p:ph type="body" idx="21"/>
          </p:nvPr>
        </p:nvSpPr>
        <p:spPr>
          <a:prstGeom prst="rect">
            <a:avLst/>
          </a:prstGeom>
        </p:spPr>
        <p:txBody>
          <a:bodyPr/>
          <a:lstStyle/>
          <a:p>
            <a:pPr/>
          </a:p>
        </p:txBody>
      </p:sp>
      <p:sp>
        <p:nvSpPr>
          <p:cNvPr id="181" name="Inga quick fixes (sorry). Kampen för ett fritt Palestina kommer att pågå länge, även om det blir eldupphör imorgon - vi behöver vara medvetna om det och planera för det, för att motverka uppgivenhet och utbrändhet…"/>
          <p:cNvSpPr txBox="1"/>
          <p:nvPr>
            <p:ph type="body" idx="1"/>
          </p:nvPr>
        </p:nvSpPr>
        <p:spPr>
          <a:prstGeom prst="rect">
            <a:avLst/>
          </a:prstGeom>
        </p:spPr>
        <p:txBody>
          <a:bodyPr/>
          <a:lstStyle/>
          <a:p>
            <a:pPr marL="548639" indent="-548639" defTabSz="2194505">
              <a:spcBef>
                <a:spcPts val="4000"/>
              </a:spcBef>
              <a:defRPr sz="4319"/>
            </a:pPr>
            <a:r>
              <a:t>Inga quick fixes (sorry). Kampen för ett fritt Palestina kommer att pågå länge, även om det blir eldupphör imorgon - vi behöver vara medvetna om det och planera för det, för att motverka uppgivenhet och utbrändhet</a:t>
            </a:r>
          </a:p>
          <a:p>
            <a:pPr marL="548639" indent="-548639" defTabSz="2194505">
              <a:spcBef>
                <a:spcPts val="4000"/>
              </a:spcBef>
              <a:defRPr sz="4319"/>
            </a:pPr>
            <a:r>
              <a:t>1) Gör tid för att undersöka dina tankar och känslor - din inre värld. Identifiera negativa tankar: ifrågasätt dem, gör motstånd! Var kommer de ifrån/var har du lärt dig det? Hur vill du agera på tankar/känslor (och vad blir konsekvenserna?)</a:t>
            </a:r>
          </a:p>
          <a:p>
            <a:pPr marL="548639" indent="-548639" defTabSz="2194505">
              <a:spcBef>
                <a:spcPts val="4000"/>
              </a:spcBef>
              <a:defRPr sz="4319"/>
            </a:pPr>
            <a:r>
              <a:t>2) ”Mindfulness” - var medveten om var, när och hur du tar in information och bilder/videos. Låt inte bli men försök att göra medvetna val i den mån du kan. Vi är vittnen till ett folkmord och vi ska ta den uppgiften på allvar</a:t>
            </a:r>
          </a:p>
          <a:p>
            <a:pPr marL="548639" indent="-548639" defTabSz="2194505">
              <a:spcBef>
                <a:spcPts val="4000"/>
              </a:spcBef>
              <a:defRPr sz="4319"/>
            </a:pPr>
            <a:r>
              <a:t>3) Känn dig själv - vad hjälper dig att stå ut, vad ger dig hopp, vad ger dig energi, vilka värderingar vill du ska styra</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ammanfattningsvis"/>
          <p:cNvSpPr txBox="1"/>
          <p:nvPr>
            <p:ph type="title"/>
          </p:nvPr>
        </p:nvSpPr>
        <p:spPr>
          <a:prstGeom prst="rect">
            <a:avLst/>
          </a:prstGeom>
        </p:spPr>
        <p:txBody>
          <a:bodyPr/>
          <a:lstStyle/>
          <a:p>
            <a:pPr/>
            <a:r>
              <a:t>Sammanfattningsvis</a:t>
            </a:r>
          </a:p>
        </p:txBody>
      </p:sp>
      <p:sp>
        <p:nvSpPr>
          <p:cNvPr id="184" name="Diabildsundertitel"/>
          <p:cNvSpPr txBox="1"/>
          <p:nvPr>
            <p:ph type="body" idx="21"/>
          </p:nvPr>
        </p:nvSpPr>
        <p:spPr>
          <a:prstGeom prst="rect">
            <a:avLst/>
          </a:prstGeom>
        </p:spPr>
        <p:txBody>
          <a:bodyPr/>
          <a:lstStyle/>
          <a:p>
            <a:pPr/>
          </a:p>
        </p:txBody>
      </p:sp>
      <p:sp>
        <p:nvSpPr>
          <p:cNvPr id="185" name="HANDLING är motgift till maktlöshet - både små och stora handlingar räknas…"/>
          <p:cNvSpPr txBox="1"/>
          <p:nvPr>
            <p:ph type="body" idx="1"/>
          </p:nvPr>
        </p:nvSpPr>
        <p:spPr>
          <a:prstGeom prst="rect">
            <a:avLst/>
          </a:prstGeom>
        </p:spPr>
        <p:txBody>
          <a:bodyPr/>
          <a:lstStyle/>
          <a:p>
            <a:pPr marL="499872" indent="-499872" defTabSz="1999437">
              <a:spcBef>
                <a:spcPts val="3600"/>
              </a:spcBef>
              <a:defRPr sz="3936"/>
            </a:pPr>
            <a:r>
              <a:t>HANDLING är motgift till maktlöshet - både små och stora handlingar räknas</a:t>
            </a:r>
          </a:p>
          <a:p>
            <a:pPr marL="499872" indent="-499872" defTabSz="1999437">
              <a:spcBef>
                <a:spcPts val="3600"/>
              </a:spcBef>
              <a:defRPr sz="3936"/>
            </a:pPr>
            <a:r>
              <a:t>Vilka tankar är hjälpsamma/stöttande för dig?</a:t>
            </a:r>
          </a:p>
          <a:p>
            <a:pPr marL="499872" indent="-499872" defTabSz="1999437">
              <a:spcBef>
                <a:spcPts val="3600"/>
              </a:spcBef>
              <a:defRPr sz="3936"/>
            </a:pPr>
            <a:r>
              <a:t>Vad får dig att känna dig i kontakt med dina värderingar?</a:t>
            </a:r>
          </a:p>
          <a:p>
            <a:pPr marL="499872" indent="-499872" defTabSz="1999437">
              <a:spcBef>
                <a:spcPts val="3600"/>
              </a:spcBef>
              <a:defRPr sz="3936"/>
            </a:pPr>
            <a:r>
              <a:t>Solidaritet är läkande för alla inblandade. Solidaritet motverkar avhumanisering och isolering</a:t>
            </a:r>
          </a:p>
          <a:p>
            <a:pPr marL="499872" indent="-499872" defTabSz="1999437">
              <a:spcBef>
                <a:spcPts val="3600"/>
              </a:spcBef>
              <a:defRPr sz="3936"/>
            </a:pPr>
            <a:r>
              <a:t>Styrkan i kollektivet - socialt stöd och sammanhang: både IRL och på internet. Samhörigheten i att känna igen sig i en text, ett inlägg på sociala medier, i ett demonstrationståg</a:t>
            </a:r>
          </a:p>
          <a:p>
            <a:pPr marL="499872" indent="-499872" defTabSz="1999437">
              <a:spcBef>
                <a:spcPts val="3600"/>
              </a:spcBef>
              <a:defRPr sz="3936"/>
            </a:pPr>
            <a:r>
              <a:t>Visualisera, skapa framtidsscenarion: vad är målet med kampen? Hur ser ett fritt Palestina ut? Vi är ofta bra på att föreställa oss det vi är mot men lägger inte lika mycket kraft på det vi är för</a:t>
            </a:r>
          </a:p>
          <a:p>
            <a:pPr marL="499872" indent="-499872" defTabSz="1999437">
              <a:spcBef>
                <a:spcPts val="3600"/>
              </a:spcBef>
              <a:defRPr sz="3936"/>
            </a:pPr>
            <a:r>
              <a:t>VI KAN GÖRA VALET ATT INTE TITTA BORT - UTHÅLLIGHET OCH ORUBBLIGHET ÄR VAL I ENLIGHET MED VÅRA VÄRDERINGAR, VILKA VI VILL VARA OCH HUR VI VILL LEVA VÅRA LIV</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